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A4BE6E-68A1-4EB6-825F-9EC4BE83EB5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8158A4-9209-49A0-A56D-FF6EBF50EAD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WorkFam</a:t>
            </a:r>
            <a:r>
              <a:rPr lang="en-US" dirty="0" smtClean="0">
                <a:solidFill>
                  <a:srgbClr val="FF0000"/>
                </a:solidFill>
              </a:rPr>
              <a:t> Leave Survey 2016-17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Trends and findings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03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hy we don’t take leave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Parental leave different from research leave/visiting position.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Parental</a:t>
            </a:r>
            <a:r>
              <a:rPr lang="en-GB" dirty="0" smtClean="0"/>
              <a:t> leave: income loss, own career advancement.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Research</a:t>
            </a:r>
            <a:r>
              <a:rPr lang="en-GB" dirty="0" smtClean="0"/>
              <a:t> leave/visiting position: relocation, family, children.</a:t>
            </a:r>
            <a:endParaRPr lang="en-GB" dirty="0"/>
          </a:p>
        </p:txBody>
      </p:sp>
      <p:pic>
        <p:nvPicPr>
          <p:cNvPr id="4" name="Picture 3" descr="chart96582729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963738"/>
            <a:ext cx="6840760" cy="368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4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Background information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Hosted on </a:t>
            </a:r>
            <a:r>
              <a:rPr lang="en-US" sz="3200" dirty="0" smtClean="0">
                <a:solidFill>
                  <a:srgbClr val="FFC000"/>
                </a:solidFill>
              </a:rPr>
              <a:t>Survey Monkey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ublicized to </a:t>
            </a:r>
            <a:r>
              <a:rPr lang="en-US" sz="3200" dirty="0" smtClean="0">
                <a:solidFill>
                  <a:srgbClr val="FFC000"/>
                </a:solidFill>
              </a:rPr>
              <a:t>SMT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C000"/>
                </a:solidFill>
              </a:rPr>
              <a:t>AMS</a:t>
            </a:r>
            <a:endParaRPr lang="en-US" sz="3200" dirty="0">
              <a:solidFill>
                <a:srgbClr val="FFC000"/>
              </a:solidFill>
            </a:endParaRPr>
          </a:p>
          <a:p>
            <a:r>
              <a:rPr lang="en-US" sz="3200" dirty="0" smtClean="0">
                <a:solidFill>
                  <a:srgbClr val="FFC000"/>
                </a:solidFill>
              </a:rPr>
              <a:t>140</a:t>
            </a:r>
            <a:r>
              <a:rPr lang="en-US" sz="3200" dirty="0" smtClean="0"/>
              <a:t> responses over 6 months                         (4 October 2016 - 25 April 2017)</a:t>
            </a:r>
          </a:p>
          <a:p>
            <a:r>
              <a:rPr lang="en-US" sz="3200" dirty="0"/>
              <a:t>Roughly </a:t>
            </a:r>
            <a:r>
              <a:rPr lang="en-US" sz="3200" dirty="0">
                <a:solidFill>
                  <a:srgbClr val="FFC000"/>
                </a:solidFill>
              </a:rPr>
              <a:t>equal representation </a:t>
            </a:r>
            <a:r>
              <a:rPr lang="en-US" sz="3200" dirty="0"/>
              <a:t>between SMT and AMS</a:t>
            </a:r>
          </a:p>
          <a:p>
            <a:pPr marL="365760" lvl="1" indent="0" algn="ctr">
              <a:buNone/>
            </a:pPr>
            <a:r>
              <a:rPr lang="en-US" sz="2800" dirty="0" smtClean="0"/>
              <a:t>SMT………55%</a:t>
            </a:r>
            <a:endParaRPr lang="en-US" sz="2800" dirty="0"/>
          </a:p>
          <a:p>
            <a:pPr marL="365760" lvl="1" indent="0" algn="ctr">
              <a:buNone/>
            </a:pPr>
            <a:r>
              <a:rPr lang="en-US" sz="2800" dirty="0" smtClean="0"/>
              <a:t>AMS………60</a:t>
            </a:r>
            <a:r>
              <a:rPr lang="en-US" sz="2800" dirty="0"/>
              <a:t>%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2761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Who responded?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More women </a:t>
            </a:r>
            <a:r>
              <a:rPr lang="en-US" sz="3200" dirty="0" smtClean="0"/>
              <a:t>than men</a:t>
            </a:r>
          </a:p>
          <a:p>
            <a:pPr marL="365760" lvl="1" indent="0" algn="ctr">
              <a:buNone/>
            </a:pPr>
            <a:r>
              <a:rPr lang="en-US" sz="2800" dirty="0" smtClean="0"/>
              <a:t>Female………60%</a:t>
            </a:r>
          </a:p>
          <a:p>
            <a:pPr marL="365760" lvl="1" indent="0" algn="ctr">
              <a:buNone/>
            </a:pPr>
            <a:r>
              <a:rPr lang="en-US" sz="2800" dirty="0" smtClean="0"/>
              <a:t>Male…………39%</a:t>
            </a:r>
          </a:p>
          <a:p>
            <a:endParaRPr lang="en-US" sz="1400" dirty="0"/>
          </a:p>
          <a:p>
            <a:r>
              <a:rPr lang="en-US" sz="3200" dirty="0" smtClean="0">
                <a:solidFill>
                  <a:srgbClr val="FFC000"/>
                </a:solidFill>
              </a:rPr>
              <a:t>Equal </a:t>
            </a:r>
            <a:r>
              <a:rPr lang="en-US" sz="3200" dirty="0">
                <a:solidFill>
                  <a:srgbClr val="FFC000"/>
                </a:solidFill>
              </a:rPr>
              <a:t>representation </a:t>
            </a:r>
            <a:r>
              <a:rPr lang="en-US" sz="3200" dirty="0"/>
              <a:t>between </a:t>
            </a:r>
            <a:r>
              <a:rPr lang="en-US" sz="3200" dirty="0" smtClean="0"/>
              <a:t>tenured and untenured faculty; few students</a:t>
            </a:r>
          </a:p>
          <a:p>
            <a:pPr marL="365760" lvl="1" indent="0" algn="ctr">
              <a:buNone/>
            </a:pPr>
            <a:r>
              <a:rPr lang="en-US" sz="2800" dirty="0" smtClean="0"/>
              <a:t>Tenured………44%</a:t>
            </a:r>
          </a:p>
          <a:p>
            <a:pPr marL="365760" lvl="1" indent="0" algn="ctr">
              <a:buNone/>
            </a:pPr>
            <a:r>
              <a:rPr lang="en-US" sz="2800" dirty="0" smtClean="0"/>
              <a:t>Untenured</a:t>
            </a:r>
            <a:r>
              <a:rPr lang="en-US" sz="2800" dirty="0"/>
              <a:t>………44</a:t>
            </a:r>
            <a:r>
              <a:rPr lang="en-US" sz="2800" dirty="0" smtClean="0"/>
              <a:t>%</a:t>
            </a:r>
          </a:p>
          <a:p>
            <a:pPr marL="365760" lvl="1" indent="0" algn="ctr">
              <a:buNone/>
            </a:pPr>
            <a:r>
              <a:rPr lang="en-US" sz="2800" dirty="0" smtClean="0"/>
              <a:t>ABD………3%</a:t>
            </a:r>
            <a:endParaRPr lang="en-GB" sz="2800" dirty="0"/>
          </a:p>
          <a:p>
            <a:pPr marL="365760" lvl="1" indent="0" algn="ctr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725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Most common leave is parental leave.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chart9653655610.png"/>
          <p:cNvPicPr>
            <a:picLocks noChangeAspect="1"/>
          </p:cNvPicPr>
          <p:nvPr/>
        </p:nvPicPr>
        <p:blipFill rotWithShape="1">
          <a:blip r:embed="rId2"/>
          <a:srcRect l="10312" t="10911" r="3353" b="3247"/>
          <a:stretch/>
        </p:blipFill>
        <p:spPr>
          <a:xfrm>
            <a:off x="539552" y="1412776"/>
            <a:ext cx="811207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6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of </a:t>
            </a:r>
            <a:r>
              <a:rPr lang="en-US" dirty="0" smtClean="0">
                <a:solidFill>
                  <a:srgbClr val="FFFF00"/>
                </a:solidFill>
              </a:rPr>
              <a:t>Parental</a:t>
            </a:r>
            <a:r>
              <a:rPr lang="en-US" dirty="0" smtClean="0"/>
              <a:t> Leave (income)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at </a:t>
            </a:r>
            <a:r>
              <a:rPr lang="en-US" dirty="0" smtClean="0">
                <a:solidFill>
                  <a:srgbClr val="FFC000"/>
                </a:solidFill>
              </a:rPr>
              <a:t>two</a:t>
            </a:r>
            <a:r>
              <a:rPr lang="en-US" dirty="0" smtClean="0"/>
              <a:t>?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First leave </a:t>
            </a:r>
            <a:r>
              <a:rPr lang="en-US" dirty="0" smtClean="0"/>
              <a:t>most likely to be fully paid.  Second </a:t>
            </a:r>
            <a:r>
              <a:rPr lang="en-US" dirty="0" smtClean="0"/>
              <a:t>leave </a:t>
            </a:r>
            <a:r>
              <a:rPr lang="en-US" dirty="0" smtClean="0"/>
              <a:t>less paid. </a:t>
            </a:r>
            <a:r>
              <a:rPr lang="en-US" dirty="0"/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Comments reveal a variety of ways to work around restrictive institutional leave policies.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art96537138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3312303"/>
            <a:ext cx="6008712" cy="328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6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of Parental </a:t>
            </a:r>
            <a:r>
              <a:rPr lang="en-US" dirty="0" smtClean="0"/>
              <a:t>Leave (duration)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take </a:t>
            </a:r>
            <a:r>
              <a:rPr lang="en-US" dirty="0" smtClean="0">
                <a:solidFill>
                  <a:srgbClr val="FFC000"/>
                </a:solidFill>
              </a:rPr>
              <a:t>more than 12 weeks </a:t>
            </a:r>
            <a:r>
              <a:rPr lang="en-US" dirty="0" smtClean="0"/>
              <a:t>off.</a:t>
            </a:r>
          </a:p>
          <a:p>
            <a:r>
              <a:rPr lang="en-US" dirty="0" smtClean="0"/>
              <a:t>Greater variety of durations for first leave.  </a:t>
            </a:r>
          </a:p>
          <a:p>
            <a:r>
              <a:rPr lang="en-US" dirty="0" smtClean="0"/>
              <a:t>Second leave duration more extreme in distribution.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3" descr="chart9653729770.png"/>
          <p:cNvPicPr>
            <a:picLocks noChangeAspect="1"/>
          </p:cNvPicPr>
          <p:nvPr/>
        </p:nvPicPr>
        <p:blipFill rotWithShape="1">
          <a:blip r:embed="rId2"/>
          <a:srcRect l="-358" t="6481" r="12173" b="-274"/>
          <a:stretch/>
        </p:blipFill>
        <p:spPr>
          <a:xfrm>
            <a:off x="1820638" y="2996952"/>
            <a:ext cx="5502723" cy="344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4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of </a:t>
            </a:r>
            <a:r>
              <a:rPr lang="en-US" dirty="0" smtClean="0">
                <a:solidFill>
                  <a:srgbClr val="00B0F0"/>
                </a:solidFill>
              </a:rPr>
              <a:t>Research</a:t>
            </a:r>
            <a:r>
              <a:rPr lang="en-US" dirty="0" smtClean="0"/>
              <a:t>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who take research leaves don’t stop at two.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/>
              <a:t>Greater variety of durations for first leave.</a:t>
            </a:r>
          </a:p>
          <a:p>
            <a:r>
              <a:rPr lang="en-US" dirty="0"/>
              <a:t>Second leave </a:t>
            </a:r>
            <a:r>
              <a:rPr lang="en-US" dirty="0" smtClean="0"/>
              <a:t>usually 1 or 2 semesters.</a:t>
            </a:r>
          </a:p>
          <a:p>
            <a:r>
              <a:rPr lang="en-US" dirty="0" smtClean="0"/>
              <a:t>Third leave much shorter.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art9653843100.png"/>
          <p:cNvPicPr>
            <a:picLocks noChangeAspect="1"/>
          </p:cNvPicPr>
          <p:nvPr/>
        </p:nvPicPr>
        <p:blipFill rotWithShape="1">
          <a:blip r:embed="rId2"/>
          <a:srcRect t="6804"/>
          <a:stretch/>
        </p:blipFill>
        <p:spPr>
          <a:xfrm>
            <a:off x="1691680" y="3356992"/>
            <a:ext cx="5915000" cy="32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2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Gender &amp; Organizational Leave Trends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demographics: </a:t>
            </a:r>
          </a:p>
          <a:p>
            <a:pPr lvl="1" algn="ctr"/>
            <a:r>
              <a:rPr lang="en-US" dirty="0" smtClean="0"/>
              <a:t>SMT 2016 (</a:t>
            </a:r>
            <a:r>
              <a:rPr lang="en-US" dirty="0" smtClean="0">
                <a:solidFill>
                  <a:srgbClr val="00B0F0"/>
                </a:solidFill>
              </a:rPr>
              <a:t>65% male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34% female</a:t>
            </a:r>
            <a:r>
              <a:rPr lang="en-US" dirty="0" smtClean="0"/>
              <a:t>)</a:t>
            </a:r>
          </a:p>
          <a:p>
            <a:pPr lvl="1" algn="ctr"/>
            <a:r>
              <a:rPr lang="en-US" dirty="0" smtClean="0"/>
              <a:t>AMS  2017 (</a:t>
            </a:r>
            <a:r>
              <a:rPr lang="en-US" dirty="0" smtClean="0">
                <a:solidFill>
                  <a:srgbClr val="FFFF00"/>
                </a:solidFill>
              </a:rPr>
              <a:t>51% female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49% male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men in SMT have taken </a:t>
            </a:r>
            <a:r>
              <a:rPr lang="en-US" dirty="0" smtClean="0">
                <a:solidFill>
                  <a:srgbClr val="FF0000"/>
                </a:solidFill>
              </a:rPr>
              <a:t>parental</a:t>
            </a:r>
            <a:r>
              <a:rPr lang="en-US" dirty="0" smtClean="0"/>
              <a:t> leave.</a:t>
            </a:r>
          </a:p>
          <a:p>
            <a:pPr lvl="1" algn="ctr"/>
            <a:r>
              <a:rPr lang="en-GB" dirty="0" smtClean="0"/>
              <a:t>SMT: </a:t>
            </a:r>
            <a:r>
              <a:rPr lang="en-GB" dirty="0" smtClean="0">
                <a:solidFill>
                  <a:srgbClr val="00B0F0"/>
                </a:solidFill>
              </a:rPr>
              <a:t>43</a:t>
            </a:r>
            <a:r>
              <a:rPr lang="en-GB" dirty="0">
                <a:solidFill>
                  <a:srgbClr val="00B0F0"/>
                </a:solidFill>
              </a:rPr>
              <a:t>% </a:t>
            </a:r>
            <a:r>
              <a:rPr lang="en-GB" dirty="0" smtClean="0">
                <a:solidFill>
                  <a:srgbClr val="00B0F0"/>
                </a:solidFill>
              </a:rPr>
              <a:t>(18 males) </a:t>
            </a:r>
            <a:r>
              <a:rPr lang="en-GB" dirty="0"/>
              <a:t>vs. </a:t>
            </a:r>
            <a:r>
              <a:rPr lang="en-GB" dirty="0">
                <a:solidFill>
                  <a:srgbClr val="FFFF00"/>
                </a:solidFill>
              </a:rPr>
              <a:t>57% </a:t>
            </a:r>
            <a:r>
              <a:rPr lang="en-GB" dirty="0" smtClean="0">
                <a:solidFill>
                  <a:srgbClr val="FFFF00"/>
                </a:solidFill>
              </a:rPr>
              <a:t>female </a:t>
            </a:r>
          </a:p>
          <a:p>
            <a:pPr lvl="1" algn="ctr"/>
            <a:r>
              <a:rPr lang="en-GB" dirty="0" smtClean="0"/>
              <a:t>AMS: </a:t>
            </a:r>
            <a:r>
              <a:rPr lang="en-GB" dirty="0" smtClean="0">
                <a:solidFill>
                  <a:srgbClr val="00B0F0"/>
                </a:solidFill>
              </a:rPr>
              <a:t>21</a:t>
            </a:r>
            <a:r>
              <a:rPr lang="en-GB" dirty="0">
                <a:solidFill>
                  <a:srgbClr val="00B0F0"/>
                </a:solidFill>
              </a:rPr>
              <a:t>% </a:t>
            </a:r>
            <a:r>
              <a:rPr lang="en-GB" dirty="0" smtClean="0">
                <a:solidFill>
                  <a:srgbClr val="00B0F0"/>
                </a:solidFill>
              </a:rPr>
              <a:t>(8 males) </a:t>
            </a:r>
            <a:r>
              <a:rPr lang="en-GB" dirty="0"/>
              <a:t>vs </a:t>
            </a:r>
            <a:r>
              <a:rPr lang="en-GB" dirty="0">
                <a:solidFill>
                  <a:srgbClr val="FFFF00"/>
                </a:solidFill>
              </a:rPr>
              <a:t>79% </a:t>
            </a:r>
            <a:r>
              <a:rPr lang="en-GB" dirty="0" smtClean="0">
                <a:solidFill>
                  <a:srgbClr val="FFFF00"/>
                </a:solidFill>
              </a:rPr>
              <a:t>female</a:t>
            </a:r>
          </a:p>
          <a:p>
            <a:r>
              <a:rPr lang="en-GB" dirty="0" smtClean="0"/>
              <a:t>Gender equality in SMT for </a:t>
            </a:r>
            <a:r>
              <a:rPr lang="en-GB" dirty="0" smtClean="0">
                <a:solidFill>
                  <a:srgbClr val="FF0000"/>
                </a:solidFill>
              </a:rPr>
              <a:t>research</a:t>
            </a:r>
            <a:r>
              <a:rPr lang="en-GB" dirty="0" smtClean="0"/>
              <a:t> leave, more women in AMS</a:t>
            </a:r>
          </a:p>
          <a:p>
            <a:pPr lvl="1" algn="ctr"/>
            <a:r>
              <a:rPr lang="en-GB" dirty="0" smtClean="0"/>
              <a:t>SMT: </a:t>
            </a:r>
            <a:r>
              <a:rPr lang="en-GB" dirty="0">
                <a:solidFill>
                  <a:srgbClr val="FFFF00"/>
                </a:solidFill>
              </a:rPr>
              <a:t>5 </a:t>
            </a:r>
            <a:r>
              <a:rPr lang="en-GB" dirty="0" smtClean="0">
                <a:solidFill>
                  <a:srgbClr val="FFFF00"/>
                </a:solidFill>
              </a:rPr>
              <a:t>females</a:t>
            </a:r>
            <a:r>
              <a:rPr lang="en-GB" dirty="0" smtClean="0"/>
              <a:t>,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00B0F0"/>
                </a:solidFill>
              </a:rPr>
              <a:t>6 males</a:t>
            </a:r>
          </a:p>
          <a:p>
            <a:pPr lvl="1" algn="ctr"/>
            <a:r>
              <a:rPr lang="en-GB" dirty="0" smtClean="0"/>
              <a:t>AMS: </a:t>
            </a:r>
            <a:r>
              <a:rPr lang="en-GB" dirty="0" smtClean="0">
                <a:solidFill>
                  <a:srgbClr val="FFFF00"/>
                </a:solidFill>
              </a:rPr>
              <a:t>16 females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B0F0"/>
                </a:solidFill>
              </a:rPr>
              <a:t>8 males</a:t>
            </a:r>
          </a:p>
          <a:p>
            <a:r>
              <a:rPr lang="en-GB" dirty="0"/>
              <a:t>Gender equality in SMT for </a:t>
            </a:r>
            <a:r>
              <a:rPr lang="en-GB" dirty="0" smtClean="0">
                <a:solidFill>
                  <a:srgbClr val="FF0000"/>
                </a:solidFill>
              </a:rPr>
              <a:t>visiting</a:t>
            </a:r>
            <a:r>
              <a:rPr lang="en-GB" dirty="0" smtClean="0"/>
              <a:t> positions, more men </a:t>
            </a:r>
            <a:r>
              <a:rPr lang="en-GB" dirty="0"/>
              <a:t>in </a:t>
            </a:r>
            <a:r>
              <a:rPr lang="en-GB" dirty="0" smtClean="0"/>
              <a:t>AMS</a:t>
            </a:r>
          </a:p>
          <a:p>
            <a:pPr lvl="1" algn="ctr"/>
            <a:r>
              <a:rPr lang="en-GB" dirty="0"/>
              <a:t>SMT: </a:t>
            </a:r>
            <a:r>
              <a:rPr lang="en-GB" dirty="0" smtClean="0">
                <a:solidFill>
                  <a:srgbClr val="00B0F0"/>
                </a:solidFill>
              </a:rPr>
              <a:t>4 </a:t>
            </a:r>
            <a:r>
              <a:rPr lang="en-GB" dirty="0">
                <a:solidFill>
                  <a:srgbClr val="00B0F0"/>
                </a:solidFill>
              </a:rPr>
              <a:t>males</a:t>
            </a:r>
            <a:r>
              <a:rPr lang="en-GB" dirty="0"/>
              <a:t>, </a:t>
            </a:r>
            <a:r>
              <a:rPr lang="en-GB" dirty="0" smtClean="0">
                <a:solidFill>
                  <a:srgbClr val="FFFF00"/>
                </a:solidFill>
              </a:rPr>
              <a:t>4 </a:t>
            </a:r>
            <a:r>
              <a:rPr lang="en-GB" dirty="0">
                <a:solidFill>
                  <a:srgbClr val="FFFF00"/>
                </a:solidFill>
              </a:rPr>
              <a:t>females</a:t>
            </a:r>
          </a:p>
          <a:p>
            <a:pPr lvl="1" algn="ctr"/>
            <a:r>
              <a:rPr lang="en-GB" dirty="0"/>
              <a:t>AMS: </a:t>
            </a:r>
            <a:r>
              <a:rPr lang="en-GB" dirty="0">
                <a:solidFill>
                  <a:srgbClr val="00B0F0"/>
                </a:solidFill>
              </a:rPr>
              <a:t>6 </a:t>
            </a:r>
            <a:r>
              <a:rPr lang="en-GB" dirty="0" smtClean="0">
                <a:solidFill>
                  <a:srgbClr val="00B0F0"/>
                </a:solidFill>
              </a:rPr>
              <a:t>males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FF00"/>
                </a:solidFill>
              </a:rPr>
              <a:t>4 females 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4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Are we satisfied?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yes.</a:t>
            </a:r>
          </a:p>
          <a:p>
            <a:r>
              <a:rPr lang="en-US" dirty="0" smtClean="0"/>
              <a:t>Sources of </a:t>
            </a:r>
            <a:r>
              <a:rPr lang="en-US" dirty="0" smtClean="0">
                <a:solidFill>
                  <a:srgbClr val="FFFF00"/>
                </a:solidFill>
              </a:rPr>
              <a:t>dissatisfaction</a:t>
            </a:r>
            <a:r>
              <a:rPr lang="en-US" dirty="0" smtClean="0"/>
              <a:t>: collegial/student demands, too short, threatened job security, negotiating with administrators, pay cut, fathers who use parental leave for research/writing, limited options for non-tenure-trackers.</a:t>
            </a:r>
          </a:p>
          <a:p>
            <a:endParaRPr lang="en-US" dirty="0"/>
          </a:p>
        </p:txBody>
      </p:sp>
      <p:pic>
        <p:nvPicPr>
          <p:cNvPr id="4" name="Picture 3" descr="chart96537832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573016"/>
            <a:ext cx="5388428" cy="294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8359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177</TotalTime>
  <Words>389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WorkFam Leave Survey 2016-17 </vt:lpstr>
      <vt:lpstr>Background information</vt:lpstr>
      <vt:lpstr>Who responded?</vt:lpstr>
      <vt:lpstr>Most common leave is parental leave.</vt:lpstr>
      <vt:lpstr>Profile of Parental Leave (income) </vt:lpstr>
      <vt:lpstr>Profile of Parental Leave (duration)</vt:lpstr>
      <vt:lpstr>Profile of Research Leave</vt:lpstr>
      <vt:lpstr>Gender &amp; Organizational Leave Trends</vt:lpstr>
      <vt:lpstr>Are we satisfied?</vt:lpstr>
      <vt:lpstr>Why we don’t take leave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WorkFam Leave Survey 2016-17 </dc:title>
  <dc:creator>Clare</dc:creator>
  <cp:lastModifiedBy>Clare</cp:lastModifiedBy>
  <cp:revision>23</cp:revision>
  <dcterms:created xsi:type="dcterms:W3CDTF">2017-09-13T20:28:23Z</dcterms:created>
  <dcterms:modified xsi:type="dcterms:W3CDTF">2017-10-17T13:29:39Z</dcterms:modified>
</cp:coreProperties>
</file>